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46" r:id="rId8"/>
    <p:sldId id="1147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" y="1988840"/>
            <a:ext cx="1219041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一部分   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" y="3274709"/>
            <a:ext cx="12190412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基础过关</a:t>
            </a:r>
            <a:r>
              <a:rPr lang="en-US" altLang="zh-CN" sz="4800" b="0" smtClean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678311"/>
            <a:ext cx="11485848" cy="576248"/>
          </a:xfrm>
        </p:spPr>
        <p:txBody>
          <a:bodyPr/>
          <a:lstStyle/>
          <a:p>
            <a:pPr indent="1431925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是一篇应用文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内容关于招募中国网球公开赛的志愿者。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793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95834" y="2798180"/>
            <a:ext cx="1800200" cy="43990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2558" y="1052736"/>
            <a:ext cx="11584144" cy="1529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d09.jpg" descr="id:214750180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278782" y="1052736"/>
            <a:ext cx="7684142" cy="1898921"/>
          </a:xfrm>
          <a:prstGeom prst="rect">
            <a:avLst/>
          </a:prstGeom>
        </p:spPr>
      </p:pic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397260"/>
              </p:ext>
            </p:extLst>
          </p:nvPr>
        </p:nvGraphicFramePr>
        <p:xfrm>
          <a:off x="334566" y="3295248"/>
          <a:ext cx="11521280" cy="1645920"/>
        </p:xfrm>
        <a:graphic>
          <a:graphicData uri="http://schemas.openxmlformats.org/drawingml/2006/table">
            <a:tbl>
              <a:tblPr firstRow="1" firstCol="1" bandRow="1"/>
              <a:tblGrid>
                <a:gridCol w="11521280">
                  <a:extLst>
                    <a:ext uri="{9D8B030D-6E8A-4147-A177-3AD203B41FA5}">
                      <a16:colId xmlns:a16="http://schemas.microsoft.com/office/drawing/2014/main" val="408393185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2025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China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Open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 （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Beijing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September—October 2025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Want to meet tennis stars, make new friends, and get a formal record to show your volunteer work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This is your chance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31871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816578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2781852"/>
              </p:ext>
            </p:extLst>
          </p:nvPr>
        </p:nvGraphicFramePr>
        <p:xfrm>
          <a:off x="406574" y="1135257"/>
          <a:ext cx="11449272" cy="5349240"/>
        </p:xfrm>
        <a:graphic>
          <a:graphicData uri="http://schemas.openxmlformats.org/drawingml/2006/table">
            <a:tbl>
              <a:tblPr firstRow="1" firstCol="1" bandRow="1"/>
              <a:tblGrid>
                <a:gridCol w="2564637">
                  <a:extLst>
                    <a:ext uri="{9D8B030D-6E8A-4147-A177-3AD203B41FA5}">
                      <a16:colId xmlns:a16="http://schemas.microsoft.com/office/drawing/2014/main" val="3537352588"/>
                    </a:ext>
                  </a:extLst>
                </a:gridCol>
                <a:gridCol w="4559100">
                  <a:extLst>
                    <a:ext uri="{9D8B030D-6E8A-4147-A177-3AD203B41FA5}">
                      <a16:colId xmlns:a16="http://schemas.microsoft.com/office/drawing/2014/main" val="2155185413"/>
                    </a:ext>
                  </a:extLst>
                </a:gridCol>
                <a:gridCol w="4325535">
                  <a:extLst>
                    <a:ext uri="{9D8B030D-6E8A-4147-A177-3AD203B41FA5}">
                      <a16:colId xmlns:a16="http://schemas.microsoft.com/office/drawing/2014/main" val="840773556"/>
                    </a:ext>
                  </a:extLst>
                </a:gridCol>
              </a:tblGrid>
              <a:tr h="41145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Positions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Tasks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Requirements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00689255"/>
                  </a:ext>
                </a:extLst>
              </a:tr>
              <a:tr h="123435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Ball </a:t>
                      </a:r>
                      <a:r>
                        <a:rPr lang="en-US" sz="1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kids</a:t>
                      </a: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endParaRPr lang="en-US" sz="18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endParaRPr lang="en-US" altLang="zh-CN" sz="18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√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Give balls to players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√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Give players towels/ drinks during breaks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√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Work for 3 days</a:t>
                      </a:r>
                      <a:r>
                        <a:rPr lang="zh-CN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√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Keep attention for 2</a:t>
                      </a:r>
                      <a:r>
                        <a:rPr lang="zh-CN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hours a day</a:t>
                      </a:r>
                      <a:r>
                        <a:rPr lang="zh-CN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07098726"/>
                  </a:ext>
                </a:extLst>
              </a:tr>
              <a:tr h="123435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Guest </a:t>
                      </a:r>
                      <a:r>
                        <a:rPr lang="en-US" sz="1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Guides</a:t>
                      </a: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endParaRPr lang="en-US" altLang="zh-CN" sz="18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endParaRPr lang="en-US" altLang="zh-CN" sz="18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√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Tell people about match times/ places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√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Help translate easy words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√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Smile a lot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√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Speak basic English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63424848"/>
                  </a:ext>
                </a:extLst>
              </a:tr>
              <a:tr h="164580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endParaRPr lang="en-US" sz="18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1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Info 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Desk </a:t>
                      </a:r>
                      <a:r>
                        <a:rPr lang="en-US" sz="1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Helpers</a:t>
                      </a: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endParaRPr lang="en-US" altLang="zh-CN" sz="18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endParaRPr lang="en-US" altLang="zh-CN" sz="18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endParaRPr lang="en-US" altLang="zh-CN" sz="18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√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Answer questions about matches/ players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√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Hand out free leaflets/ maps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√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Stay calm when answering questions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√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Learn some easy tennis words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3765754"/>
                  </a:ext>
                </a:extLst>
              </a:tr>
            </a:tbl>
          </a:graphicData>
        </a:graphic>
      </p:graphicFrame>
      <p:pic>
        <p:nvPicPr>
          <p:cNvPr id="2051" name="kd1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4686" y="1916832"/>
            <a:ext cx="504056" cy="922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kd1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452" y="3356992"/>
            <a:ext cx="648072" cy="867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9" name="kd1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0630" y="5229200"/>
            <a:ext cx="1682105" cy="888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96707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7378059"/>
              </p:ext>
            </p:extLst>
          </p:nvPr>
        </p:nvGraphicFramePr>
        <p:xfrm>
          <a:off x="406575" y="1340768"/>
          <a:ext cx="11449272" cy="4389120"/>
        </p:xfrm>
        <a:graphic>
          <a:graphicData uri="http://schemas.openxmlformats.org/drawingml/2006/table">
            <a:tbl>
              <a:tblPr firstRow="1" firstCol="1" bandRow="1"/>
              <a:tblGrid>
                <a:gridCol w="11449272">
                  <a:extLst>
                    <a:ext uri="{9D8B030D-6E8A-4147-A177-3AD203B41FA5}">
                      <a16:colId xmlns:a16="http://schemas.microsoft.com/office/drawing/2014/main" val="280435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How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join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us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Scan QR code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→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Fill in the </a:t>
                      </a:r>
                      <a:r>
                        <a:rPr lang="en-US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form</a:t>
                      </a:r>
                      <a:r>
                        <a:rPr lang="en-US" sz="24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en-US" sz="12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1</a:t>
                      </a:r>
                      <a:r>
                        <a:rPr lang="en-US" sz="24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Last chance</a:t>
                      </a:r>
                      <a:r>
                        <a:rPr 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  <a:r>
                        <a:rPr lang="en-US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By June 30, 2025</a:t>
                      </a:r>
                      <a:r>
                        <a:rPr 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  <a:endParaRPr lang="zh-CN" sz="12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Ask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 teacher or parent to allow it 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 under 18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Attend one hour of interview 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Online or Offline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4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endParaRPr lang="en-US" altLang="zh-CN" sz="2400" smtClean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endParaRPr lang="en-US" altLang="zh-CN" sz="2400" smtClean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endParaRPr lang="en-US" altLang="zh-CN" sz="2400" smtClean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46456638"/>
                  </a:ext>
                </a:extLst>
              </a:tr>
            </a:tbl>
          </a:graphicData>
        </a:graphic>
      </p:graphicFrame>
      <p:pic>
        <p:nvPicPr>
          <p:cNvPr id="3074" name="kd1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590" y="2420888"/>
            <a:ext cx="690431" cy="595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3" name="kd1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028" y="4155976"/>
            <a:ext cx="1321316" cy="1321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27550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78168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During matches, what are “Ball Kids” required to do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Answer visitors’ questions patiently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Keep smiling and speak good English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Stay calm and learn easy tennis words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Keep attention for at least 6 hours in all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95493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 for 3 days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Keep attention for 2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hours a day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三天中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球童需要每天至少注意两小时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总共至少保持注意力六个小时。故选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26568" y="129463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561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0005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Guest Guides do for the matches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Decide match times and places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Hand out free leaflets and maps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Translate words for people in need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 give tennis balls to players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89064" y="130715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287481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 translate easy words.”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宾客引导员要帮助翻译简单的话语。故选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9434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3"/>
          <p:cNvSpPr txBox="1">
            <a:spLocks/>
          </p:cNvSpPr>
          <p:nvPr/>
        </p:nvSpPr>
        <p:spPr bwMode="auto">
          <a:xfrm>
            <a:off x="360854" y="2632844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“2. </a:t>
            </a:r>
            <a:r>
              <a:rPr lang="en-US" altLang="zh-CN" b="1" u="wavy" smtClean="0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 a teacher or parent to allow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under 18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十八岁以</a:t>
            </a:r>
            <a:endParaRPr lang="zh-CN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</a:t>
            </a: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sb.</a:t>
            </a: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sth.</a:t>
            </a:r>
            <a:r>
              <a:rPr lang="zh-CN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要求某人做某事</a:t>
            </a:r>
            <a:endParaRPr lang="zh-CN" altLang="zh-CN" sz="1000" smtClean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下的应征人需征求老师或父母的允许。故选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64069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must a 15-year-old student do to become a volunteer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 a parent or teacher to allow 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Fill in the form by the end of July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Attend an hour of interview online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 tennis and speak English well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1097052"/>
            <a:ext cx="4674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 A</a:t>
            </a:r>
            <a:endParaRPr lang="zh-CN" altLang="en-US"/>
          </a:p>
        </p:txBody>
      </p:sp>
      <p:pic>
        <p:nvPicPr>
          <p:cNvPr id="5" name="箭头右.eps" descr="id:214748814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712158" y="3194958"/>
            <a:ext cx="391160" cy="307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1589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440</TotalTime>
  <Words>292</Words>
  <Application>Microsoft Office PowerPoint</Application>
  <PresentationFormat>自定义</PresentationFormat>
  <Paragraphs>52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443</cp:revision>
  <dcterms:created xsi:type="dcterms:W3CDTF">2020-11-06T05:24:00Z</dcterms:created>
  <dcterms:modified xsi:type="dcterms:W3CDTF">2025-09-17T14:43:14Z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